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5" roundtripDataSignature="AMtx7mi4+fOTRTCG6B7jx4Wc4NNS3gqy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1B4A5D7-9774-4769-B944-7AF17BB4118A}">
  <a:tblStyle styleId="{01B4A5D7-9774-4769-B944-7AF17BB4118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339570ae31d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339570ae31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39570ae31d_0_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39570ae31d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339570ae31d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339570ae31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type="title">
  <p:cSld name="TITLE">
    <p:spTree>
      <p:nvGrpSpPr>
        <p:cNvPr id="11" name="Shape 11"/>
        <p:cNvGrpSpPr/>
        <p:nvPr/>
      </p:nvGrpSpPr>
      <p:grpSpPr>
        <a:xfrm>
          <a:off x="0" y="0"/>
          <a:ext cx="0" cy="0"/>
          <a:chOff x="0" y="0"/>
          <a:chExt cx="0" cy="0"/>
        </a:xfrm>
      </p:grpSpPr>
      <p:sp>
        <p:nvSpPr>
          <p:cNvPr id="12" name="Google Shape;12;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Dikey Metin" type="vertTx">
  <p:cSld name="VERTICAL_TEXT">
    <p:spTree>
      <p:nvGrpSpPr>
        <p:cNvPr id="68" name="Shape 68"/>
        <p:cNvGrpSpPr/>
        <p:nvPr/>
      </p:nvGrpSpPr>
      <p:grpSpPr>
        <a:xfrm>
          <a:off x="0" y="0"/>
          <a:ext cx="0" cy="0"/>
          <a:chOff x="0" y="0"/>
          <a:chExt cx="0" cy="0"/>
        </a:xfrm>
      </p:grpSpPr>
      <p:sp>
        <p:nvSpPr>
          <p:cNvPr id="69" name="Google Shape;69;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74" name="Shape 74"/>
        <p:cNvGrpSpPr/>
        <p:nvPr/>
      </p:nvGrpSpPr>
      <p:grpSpPr>
        <a:xfrm>
          <a:off x="0" y="0"/>
          <a:ext cx="0" cy="0"/>
          <a:chOff x="0" y="0"/>
          <a:chExt cx="0" cy="0"/>
        </a:xfrm>
      </p:grpSpPr>
      <p:sp>
        <p:nvSpPr>
          <p:cNvPr id="75" name="Google Shape;75;p1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17" name="Shape 17"/>
        <p:cNvGrpSpPr/>
        <p:nvPr/>
      </p:nvGrpSpPr>
      <p:grpSpPr>
        <a:xfrm>
          <a:off x="0" y="0"/>
          <a:ext cx="0" cy="0"/>
          <a:chOff x="0" y="0"/>
          <a:chExt cx="0" cy="0"/>
        </a:xfrm>
      </p:grpSpPr>
      <p:sp>
        <p:nvSpPr>
          <p:cNvPr id="18" name="Google Shape;18;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type="secHead">
  <p:cSld name="SECTION_HEADER">
    <p:spTree>
      <p:nvGrpSpPr>
        <p:cNvPr id="23" name="Shape 23"/>
        <p:cNvGrpSpPr/>
        <p:nvPr/>
      </p:nvGrpSpPr>
      <p:grpSpPr>
        <a:xfrm>
          <a:off x="0" y="0"/>
          <a:ext cx="0" cy="0"/>
          <a:chOff x="0" y="0"/>
          <a:chExt cx="0" cy="0"/>
        </a:xfrm>
      </p:grpSpPr>
      <p:sp>
        <p:nvSpPr>
          <p:cNvPr id="24" name="Google Shape;24;p1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29" name="Shape 29"/>
        <p:cNvGrpSpPr/>
        <p:nvPr/>
      </p:nvGrpSpPr>
      <p:grpSpPr>
        <a:xfrm>
          <a:off x="0" y="0"/>
          <a:ext cx="0" cy="0"/>
          <a:chOff x="0" y="0"/>
          <a:chExt cx="0" cy="0"/>
        </a:xfrm>
      </p:grpSpPr>
      <p:sp>
        <p:nvSpPr>
          <p:cNvPr id="30" name="Google Shape;3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36" name="Shape 36"/>
        <p:cNvGrpSpPr/>
        <p:nvPr/>
      </p:nvGrpSpPr>
      <p:grpSpPr>
        <a:xfrm>
          <a:off x="0" y="0"/>
          <a:ext cx="0" cy="0"/>
          <a:chOff x="0" y="0"/>
          <a:chExt cx="0" cy="0"/>
        </a:xfrm>
      </p:grpSpPr>
      <p:sp>
        <p:nvSpPr>
          <p:cNvPr id="37" name="Google Shape;37;p1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45" name="Shape 45"/>
        <p:cNvGrpSpPr/>
        <p:nvPr/>
      </p:nvGrpSpPr>
      <p:grpSpPr>
        <a:xfrm>
          <a:off x="0" y="0"/>
          <a:ext cx="0" cy="0"/>
          <a:chOff x="0" y="0"/>
          <a:chExt cx="0" cy="0"/>
        </a:xfrm>
      </p:grpSpPr>
      <p:sp>
        <p:nvSpPr>
          <p:cNvPr id="46" name="Google Shape;46;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50" name="Shape 50"/>
        <p:cNvGrpSpPr/>
        <p:nvPr/>
      </p:nvGrpSpPr>
      <p:grpSpPr>
        <a:xfrm>
          <a:off x="0" y="0"/>
          <a:ext cx="0" cy="0"/>
          <a:chOff x="0" y="0"/>
          <a:chExt cx="0" cy="0"/>
        </a:xfrm>
      </p:grpSpPr>
      <p:sp>
        <p:nvSpPr>
          <p:cNvPr id="51" name="Google Shape;5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type="objTx">
  <p:cSld name="OBJECT_WITH_CAPTION_TEXT">
    <p:spTree>
      <p:nvGrpSpPr>
        <p:cNvPr id="54" name="Shape 54"/>
        <p:cNvGrpSpPr/>
        <p:nvPr/>
      </p:nvGrpSpPr>
      <p:grpSpPr>
        <a:xfrm>
          <a:off x="0" y="0"/>
          <a:ext cx="0" cy="0"/>
          <a:chOff x="0" y="0"/>
          <a:chExt cx="0" cy="0"/>
        </a:xfrm>
      </p:grpSpPr>
      <p:sp>
        <p:nvSpPr>
          <p:cNvPr id="55" name="Google Shape;55;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type="picTx">
  <p:cSld name="PICTURE_WITH_CAPTION_TEXT">
    <p:spTree>
      <p:nvGrpSpPr>
        <p:cNvPr id="61" name="Shape 61"/>
        <p:cNvGrpSpPr/>
        <p:nvPr/>
      </p:nvGrpSpPr>
      <p:grpSpPr>
        <a:xfrm>
          <a:off x="0" y="0"/>
          <a:ext cx="0" cy="0"/>
          <a:chOff x="0" y="0"/>
          <a:chExt cx="0" cy="0"/>
        </a:xfrm>
      </p:grpSpPr>
      <p:sp>
        <p:nvSpPr>
          <p:cNvPr id="62" name="Google Shape;62;p1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7"/>
          <p:cNvSpPr/>
          <p:nvPr>
            <p:ph idx="2" type="pic"/>
          </p:nvPr>
        </p:nvSpPr>
        <p:spPr>
          <a:xfrm>
            <a:off x="5183188" y="987425"/>
            <a:ext cx="6172200" cy="4873625"/>
          </a:xfrm>
          <a:prstGeom prst="rect">
            <a:avLst/>
          </a:prstGeom>
          <a:noFill/>
          <a:ln>
            <a:noFill/>
          </a:ln>
        </p:spPr>
      </p:sp>
      <p:sp>
        <p:nvSpPr>
          <p:cNvPr id="64" name="Google Shape;64;p1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tr-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tr-T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tr-TR"/>
              <a:t>BASAMAK</a:t>
            </a:r>
            <a:endParaRPr/>
          </a:p>
        </p:txBody>
      </p:sp>
      <p:sp>
        <p:nvSpPr>
          <p:cNvPr id="85" name="Google Shape;85;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tr-TR" sz="3500"/>
              <a:t>Yürüdükçe Şehrinize Güç Verin!</a:t>
            </a:r>
            <a:endParaRPr sz="3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tr-TR"/>
              <a:t>AMAÇ VE KAPSAM</a:t>
            </a:r>
            <a:endParaRPr/>
          </a:p>
        </p:txBody>
      </p:sp>
      <p:sp>
        <p:nvSpPr>
          <p:cNvPr id="91" name="Google Shape;91;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1200"/>
              </a:spcBef>
              <a:spcAft>
                <a:spcPts val="1200"/>
              </a:spcAft>
              <a:buClr>
                <a:schemeClr val="dk1"/>
              </a:buClr>
              <a:buSzPts val="1100"/>
              <a:buFont typeface="Arial"/>
              <a:buNone/>
            </a:pPr>
            <a:r>
              <a:rPr lang="tr-TR" sz="1700">
                <a:latin typeface="Arial"/>
                <a:ea typeface="Arial"/>
                <a:cs typeface="Arial"/>
                <a:sym typeface="Arial"/>
              </a:rPr>
              <a:t>Enerji kaynaklarımız kısıtlı ve kullanıma hazır hale getirmek oldukça maliyetli aynı zamanda sürdürülebilir değil sürdürülebilir olan enerji üretim yöntemlerinin de başlangıç maliyetleri oldukça yüksek.</a:t>
            </a:r>
            <a:endParaRPr sz="1700"/>
          </a:p>
        </p:txBody>
      </p:sp>
      <p:graphicFrame>
        <p:nvGraphicFramePr>
          <p:cNvPr id="92" name="Google Shape;92;p3"/>
          <p:cNvGraphicFramePr/>
          <p:nvPr/>
        </p:nvGraphicFramePr>
        <p:xfrm>
          <a:off x="838200" y="2618200"/>
          <a:ext cx="3000000" cy="3000000"/>
        </p:xfrm>
        <a:graphic>
          <a:graphicData uri="http://schemas.openxmlformats.org/drawingml/2006/table">
            <a:tbl>
              <a:tblPr>
                <a:noFill/>
                <a:tableStyleId>{01B4A5D7-9774-4769-B944-7AF17BB4118A}</a:tableStyleId>
              </a:tblPr>
              <a:tblGrid>
                <a:gridCol w="1377425"/>
                <a:gridCol w="2565300"/>
              </a:tblGrid>
              <a:tr h="479000">
                <a:tc>
                  <a:txBody>
                    <a:bodyPr/>
                    <a:lstStyle/>
                    <a:p>
                      <a:pPr indent="0" lvl="0" marL="0" rtl="0" algn="ctr">
                        <a:lnSpc>
                          <a:spcPct val="115000"/>
                        </a:lnSpc>
                        <a:spcBef>
                          <a:spcPts val="1200"/>
                        </a:spcBef>
                        <a:spcAft>
                          <a:spcPts val="0"/>
                        </a:spcAft>
                        <a:buNone/>
                      </a:pPr>
                      <a:r>
                        <a:rPr b="1" lang="tr-TR" sz="1200">
                          <a:latin typeface="Times New Roman"/>
                          <a:ea typeface="Times New Roman"/>
                          <a:cs typeface="Times New Roman"/>
                          <a:sym typeface="Times New Roman"/>
                        </a:rPr>
                        <a:t>Enerji Kaynağı</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ctr">
                        <a:lnSpc>
                          <a:spcPct val="115000"/>
                        </a:lnSpc>
                        <a:spcBef>
                          <a:spcPts val="1200"/>
                        </a:spcBef>
                        <a:spcAft>
                          <a:spcPts val="0"/>
                        </a:spcAft>
                        <a:buNone/>
                      </a:pPr>
                      <a:r>
                        <a:rPr b="1" lang="tr-TR" sz="1200">
                          <a:latin typeface="Times New Roman"/>
                          <a:ea typeface="Times New Roman"/>
                          <a:cs typeface="Times New Roman"/>
                          <a:sym typeface="Times New Roman"/>
                        </a:rPr>
                        <a:t>1.000 MW Kurulum Maliyeti</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790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Nükleer</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7.5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790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Rüzgar</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3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790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Güneş</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1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790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Kömür</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3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790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Doğalgaz</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1.5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790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Basamak</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500 milyon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bl>
          </a:graphicData>
        </a:graphic>
      </p:graphicFrame>
      <p:pic>
        <p:nvPicPr>
          <p:cNvPr id="93" name="Google Shape;93;p3"/>
          <p:cNvPicPr preferRelativeResize="0"/>
          <p:nvPr/>
        </p:nvPicPr>
        <p:blipFill>
          <a:blip r:embed="rId3">
            <a:alphaModFix/>
          </a:blip>
          <a:stretch>
            <a:fillRect/>
          </a:stretch>
        </p:blipFill>
        <p:spPr>
          <a:xfrm>
            <a:off x="5700477" y="2618200"/>
            <a:ext cx="4853250" cy="3353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g339570ae31d_0_6"/>
          <p:cNvSpPr txBox="1"/>
          <p:nvPr>
            <p:ph idx="1" type="body"/>
          </p:nvPr>
        </p:nvSpPr>
        <p:spPr>
          <a:xfrm>
            <a:off x="838200" y="4213425"/>
            <a:ext cx="10515600" cy="19635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tr-TR"/>
              <a:t>Gördüğünüz gibi bu tesislerin yıllık işletme </a:t>
            </a:r>
            <a:r>
              <a:rPr lang="tr-TR"/>
              <a:t>maliyetleri de</a:t>
            </a:r>
            <a:r>
              <a:rPr lang="tr-TR"/>
              <a:t> oldukça yüksek bizim projemizde bu maliyet en ucuz rakibinin 5 te 1 i kadar. </a:t>
            </a:r>
            <a:endParaRPr/>
          </a:p>
          <a:p>
            <a:pPr indent="0" lvl="0" marL="0" rtl="0" algn="l">
              <a:spcBef>
                <a:spcPts val="1000"/>
              </a:spcBef>
              <a:spcAft>
                <a:spcPts val="0"/>
              </a:spcAft>
              <a:buNone/>
            </a:pPr>
            <a:r>
              <a:rPr lang="tr-TR"/>
              <a:t>Bu yüzden oldukça karlı bir iş onların neredeyse 1/10 maliyetine elektrik üretip aynı fiyata satacağız.</a:t>
            </a:r>
            <a:endParaRPr/>
          </a:p>
        </p:txBody>
      </p:sp>
      <p:graphicFrame>
        <p:nvGraphicFramePr>
          <p:cNvPr id="99" name="Google Shape;99;g339570ae31d_0_6"/>
          <p:cNvGraphicFramePr/>
          <p:nvPr/>
        </p:nvGraphicFramePr>
        <p:xfrm>
          <a:off x="838200" y="189400"/>
          <a:ext cx="3000000" cy="3000000"/>
        </p:xfrm>
        <a:graphic>
          <a:graphicData uri="http://schemas.openxmlformats.org/drawingml/2006/table">
            <a:tbl>
              <a:tblPr>
                <a:noFill/>
                <a:tableStyleId>{01B4A5D7-9774-4769-B944-7AF17BB4118A}</a:tableStyleId>
              </a:tblPr>
              <a:tblGrid>
                <a:gridCol w="1085075"/>
                <a:gridCol w="2976575"/>
              </a:tblGrid>
              <a:tr h="713475">
                <a:tc>
                  <a:txBody>
                    <a:bodyPr/>
                    <a:lstStyle/>
                    <a:p>
                      <a:pPr indent="0" lvl="0" marL="0" rtl="0" algn="ctr">
                        <a:lnSpc>
                          <a:spcPct val="115000"/>
                        </a:lnSpc>
                        <a:spcBef>
                          <a:spcPts val="1200"/>
                        </a:spcBef>
                        <a:spcAft>
                          <a:spcPts val="0"/>
                        </a:spcAft>
                        <a:buNone/>
                      </a:pPr>
                      <a:r>
                        <a:rPr b="1" lang="tr-TR" sz="1200">
                          <a:latin typeface="Times New Roman"/>
                          <a:ea typeface="Times New Roman"/>
                          <a:cs typeface="Times New Roman"/>
                          <a:sym typeface="Times New Roman"/>
                        </a:rPr>
                        <a:t>Enerji Kaynağı</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ctr">
                        <a:lnSpc>
                          <a:spcPct val="115000"/>
                        </a:lnSpc>
                        <a:spcBef>
                          <a:spcPts val="1200"/>
                        </a:spcBef>
                        <a:spcAft>
                          <a:spcPts val="0"/>
                        </a:spcAft>
                        <a:buNone/>
                      </a:pPr>
                      <a:r>
                        <a:rPr b="1" lang="tr-TR" sz="1200">
                          <a:latin typeface="Times New Roman"/>
                          <a:ea typeface="Times New Roman"/>
                          <a:cs typeface="Times New Roman"/>
                          <a:sym typeface="Times New Roman"/>
                        </a:rPr>
                        <a:t>1.000 MW Yıllık Bakım ve İşletme Maliyeti</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603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Nükleer</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1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603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Rüzgar</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500 milyon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603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Güneş</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500 milyon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603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Kömür</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1.3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603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Doğalgaz</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1.8 milyar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r h="460300">
                <a:tc>
                  <a:txBody>
                    <a:bodyPr/>
                    <a:lstStyle/>
                    <a:p>
                      <a:pPr indent="0" lvl="0" marL="0" rtl="0" algn="l">
                        <a:lnSpc>
                          <a:spcPct val="115000"/>
                        </a:lnSpc>
                        <a:spcBef>
                          <a:spcPts val="1200"/>
                        </a:spcBef>
                        <a:spcAft>
                          <a:spcPts val="0"/>
                        </a:spcAft>
                        <a:buNone/>
                      </a:pPr>
                      <a:r>
                        <a:rPr b="1" lang="tr-TR" sz="1200">
                          <a:latin typeface="Times New Roman"/>
                          <a:ea typeface="Times New Roman"/>
                          <a:cs typeface="Times New Roman"/>
                          <a:sym typeface="Times New Roman"/>
                        </a:rPr>
                        <a:t>Basamak</a:t>
                      </a:r>
                      <a:endParaRPr b="1"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tr-TR" sz="1200">
                          <a:latin typeface="Times New Roman"/>
                          <a:ea typeface="Times New Roman"/>
                          <a:cs typeface="Times New Roman"/>
                          <a:sym typeface="Times New Roman"/>
                        </a:rPr>
                        <a:t>100 milyon dolar</a:t>
                      </a:r>
                      <a:endParaRPr sz="1200">
                        <a:latin typeface="Times New Roman"/>
                        <a:ea typeface="Times New Roman"/>
                        <a:cs typeface="Times New Roman"/>
                        <a:sym typeface="Times New Roman"/>
                      </a:endParaRPr>
                    </a:p>
                  </a:txBody>
                  <a:tcPr marT="9525" marB="9525" marR="9525" marL="9525">
                    <a:lnL cap="flat" cmpd="sng" w="7625">
                      <a:solidFill>
                        <a:srgbClr val="000000"/>
                      </a:solidFill>
                      <a:prstDash val="solid"/>
                      <a:round/>
                      <a:headEnd len="sm" w="sm" type="none"/>
                      <a:tailEnd len="sm" w="sm" type="none"/>
                    </a:lnL>
                    <a:lnR cap="flat" cmpd="sng" w="7625">
                      <a:solidFill>
                        <a:srgbClr val="000000"/>
                      </a:solidFill>
                      <a:prstDash val="solid"/>
                      <a:round/>
                      <a:headEnd len="sm" w="sm" type="none"/>
                      <a:tailEnd len="sm" w="sm" type="none"/>
                    </a:lnR>
                    <a:lnT cap="flat" cmpd="sng" w="7625">
                      <a:solidFill>
                        <a:srgbClr val="000000"/>
                      </a:solidFill>
                      <a:prstDash val="solid"/>
                      <a:round/>
                      <a:headEnd len="sm" w="sm" type="none"/>
                      <a:tailEnd len="sm" w="sm" type="none"/>
                    </a:lnT>
                    <a:lnB cap="flat" cmpd="sng" w="7625">
                      <a:solidFill>
                        <a:srgbClr val="000000"/>
                      </a:solidFill>
                      <a:prstDash val="solid"/>
                      <a:round/>
                      <a:headEnd len="sm" w="sm" type="none"/>
                      <a:tailEnd len="sm" w="sm" type="none"/>
                    </a:lnB>
                  </a:tcPr>
                </a:tc>
              </a:tr>
            </a:tbl>
          </a:graphicData>
        </a:graphic>
      </p:graphicFrame>
      <p:pic>
        <p:nvPicPr>
          <p:cNvPr id="100" name="Google Shape;100;g339570ae31d_0_6"/>
          <p:cNvPicPr preferRelativeResize="0"/>
          <p:nvPr/>
        </p:nvPicPr>
        <p:blipFill>
          <a:blip r:embed="rId3">
            <a:alphaModFix/>
          </a:blip>
          <a:stretch>
            <a:fillRect/>
          </a:stretch>
        </p:blipFill>
        <p:spPr>
          <a:xfrm>
            <a:off x="5545425" y="189425"/>
            <a:ext cx="4952699" cy="34753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339570ae31d_0_21"/>
          <p:cNvSpPr txBox="1"/>
          <p:nvPr>
            <p:ph idx="1" type="body"/>
          </p:nvPr>
        </p:nvSpPr>
        <p:spPr>
          <a:xfrm>
            <a:off x="838200" y="422275"/>
            <a:ext cx="10515600" cy="5754600"/>
          </a:xfrm>
          <a:prstGeom prst="rect">
            <a:avLst/>
          </a:prstGeom>
        </p:spPr>
        <p:txBody>
          <a:bodyPr anchorCtr="0" anchor="t" bIns="45700" lIns="91425" spcFirstLastPara="1" rIns="91425" wrap="square" tIns="45700">
            <a:normAutofit lnSpcReduction="10000"/>
          </a:bodyPr>
          <a:lstStyle/>
          <a:p>
            <a:pPr indent="0" lvl="0" marL="0" rtl="0" algn="l">
              <a:lnSpc>
                <a:spcPct val="115000"/>
              </a:lnSpc>
              <a:spcBef>
                <a:spcPts val="1200"/>
              </a:spcBef>
              <a:spcAft>
                <a:spcPts val="0"/>
              </a:spcAft>
              <a:buClr>
                <a:schemeClr val="dk1"/>
              </a:buClr>
              <a:buSzPts val="1100"/>
              <a:buFont typeface="Arial"/>
              <a:buNone/>
            </a:pPr>
            <a:r>
              <a:rPr lang="tr-TR" sz="2225">
                <a:latin typeface="Arial"/>
                <a:ea typeface="Arial"/>
                <a:cs typeface="Arial"/>
                <a:sym typeface="Arial"/>
              </a:rPr>
              <a:t>Projemizin temelinde, jeneratör mantığı yatmaktadır. Jeneratörler, temel olarak iki ana bileşenden oluşur: mıknatıs ve sarılmış bakır tel. Elektrik üretimi, bu iki bileşen arasındaki etkileşim sayesinde gerçekleşir. Mıknatıs veya bakır telin dönme ya da ileri-geri hareketi, mıknatısın oluşturduğu elektromanyetik alanın sarılmış tel üzerinde bir kuvvet oluşturmasını sağlar. Bu etkileşim sonucunda kinetik enerji, elektrik enerjisine dönüşür.</a:t>
            </a:r>
            <a:endParaRPr sz="2225">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tr-TR" sz="2225">
                <a:latin typeface="Arial"/>
                <a:ea typeface="Arial"/>
                <a:cs typeface="Arial"/>
                <a:sym typeface="Arial"/>
              </a:rPr>
              <a:t>Bizim tasarladığımız sistemde, parke taşı iki ana bileşenden oluşacaktır: kapak ve gövde. Kapak kısmında, mıknatıs sabit bir şekilde yer alacaktır. Gövde kısmında ise kenarlarda sarılmış bakır teller bulunurken, orta kısımda bir yay yer alacaktır. Bu yay, iki temel işlevi yerine getirecektir:</a:t>
            </a:r>
            <a:endParaRPr sz="2225">
              <a:latin typeface="Arial"/>
              <a:ea typeface="Arial"/>
              <a:cs typeface="Arial"/>
              <a:sym typeface="Arial"/>
            </a:endParaRPr>
          </a:p>
          <a:p>
            <a:pPr indent="0" lvl="0" marL="0" rtl="0" algn="l">
              <a:lnSpc>
                <a:spcPct val="115000"/>
              </a:lnSpc>
              <a:spcBef>
                <a:spcPts val="1200"/>
              </a:spcBef>
              <a:spcAft>
                <a:spcPts val="0"/>
              </a:spcAft>
              <a:buNone/>
            </a:pPr>
            <a:r>
              <a:rPr lang="tr-TR" sz="2225">
                <a:latin typeface="Arial"/>
                <a:ea typeface="Arial"/>
                <a:cs typeface="Arial"/>
                <a:sym typeface="Arial"/>
              </a:rPr>
              <a:t>Kapak kısmının hareket ettikten sonra eski konumuna dönmesini sağlamak. Sıkışıp gevşeme hareketiyle potansiyel </a:t>
            </a:r>
            <a:r>
              <a:rPr lang="tr-TR" sz="2225">
                <a:latin typeface="Arial"/>
                <a:ea typeface="Arial"/>
                <a:cs typeface="Arial"/>
                <a:sym typeface="Arial"/>
              </a:rPr>
              <a:t>enerji sağlamak</a:t>
            </a:r>
            <a:r>
              <a:rPr lang="tr-TR" sz="2225">
                <a:latin typeface="Arial"/>
                <a:ea typeface="Arial"/>
                <a:cs typeface="Arial"/>
                <a:sym typeface="Arial"/>
              </a:rPr>
              <a:t>.</a:t>
            </a:r>
            <a:endParaRPr sz="2225">
              <a:latin typeface="Arial"/>
              <a:ea typeface="Arial"/>
              <a:cs typeface="Arial"/>
              <a:sym typeface="Arial"/>
            </a:endParaRPr>
          </a:p>
          <a:p>
            <a:pPr indent="0" lvl="0" marL="0" rtl="0" algn="l">
              <a:lnSpc>
                <a:spcPct val="115000"/>
              </a:lnSpc>
              <a:spcBef>
                <a:spcPts val="1200"/>
              </a:spcBef>
              <a:spcAft>
                <a:spcPts val="1200"/>
              </a:spcAft>
              <a:buNone/>
            </a:pPr>
            <a:r>
              <a:rPr lang="tr-TR" sz="2225">
                <a:latin typeface="Arial"/>
                <a:ea typeface="Arial"/>
                <a:cs typeface="Arial"/>
                <a:sym typeface="Arial"/>
              </a:rPr>
              <a:t>Aynı </a:t>
            </a:r>
            <a:r>
              <a:rPr lang="tr-TR" sz="2225">
                <a:latin typeface="Arial"/>
                <a:ea typeface="Arial"/>
                <a:cs typeface="Arial"/>
                <a:sym typeface="Arial"/>
              </a:rPr>
              <a:t>zamanda ürünümüzde çok fazla hareketli parça olmadığı için bakım maliyetleri de oldukça ucuz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tr-TR"/>
              <a:t>Pazarlama ve Reklam</a:t>
            </a:r>
            <a:endParaRPr/>
          </a:p>
        </p:txBody>
      </p:sp>
      <p:sp>
        <p:nvSpPr>
          <p:cNvPr id="111" name="Google Shape;111;p4"/>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15000"/>
              </a:lnSpc>
              <a:spcBef>
                <a:spcPts val="1200"/>
              </a:spcBef>
              <a:spcAft>
                <a:spcPts val="0"/>
              </a:spcAft>
              <a:buClr>
                <a:schemeClr val="dk1"/>
              </a:buClr>
              <a:buSzPts val="1100"/>
              <a:buFont typeface="Arial"/>
              <a:buNone/>
            </a:pPr>
            <a:r>
              <a:rPr lang="tr-TR" sz="2100">
                <a:latin typeface="Arial"/>
                <a:ea typeface="Arial"/>
                <a:cs typeface="Arial"/>
                <a:sym typeface="Arial"/>
              </a:rPr>
              <a:t>Bu projeyi </a:t>
            </a:r>
            <a:r>
              <a:rPr b="1" lang="tr-TR" sz="2100">
                <a:latin typeface="Arial"/>
                <a:ea typeface="Arial"/>
                <a:cs typeface="Arial"/>
                <a:sym typeface="Arial"/>
              </a:rPr>
              <a:t>yenilikçi ve sürdürülebilir bir enerji çözümü</a:t>
            </a:r>
            <a:r>
              <a:rPr lang="tr-TR" sz="2100">
                <a:latin typeface="Arial"/>
                <a:ea typeface="Arial"/>
                <a:cs typeface="Arial"/>
                <a:sym typeface="Arial"/>
              </a:rPr>
              <a:t> olarak konumlandırarak, belediyeler, AVM’ler, üniversiteler ve büyük işletmeleri hedeflemeliyiz. </a:t>
            </a:r>
            <a:r>
              <a:rPr b="1" lang="tr-TR" sz="2100">
                <a:latin typeface="Arial"/>
                <a:ea typeface="Arial"/>
                <a:cs typeface="Arial"/>
                <a:sym typeface="Arial"/>
              </a:rPr>
              <a:t>Fiyatlandırmada</a:t>
            </a:r>
            <a:r>
              <a:rPr lang="tr-TR" sz="2100">
                <a:latin typeface="Arial"/>
                <a:ea typeface="Arial"/>
                <a:cs typeface="Arial"/>
                <a:sym typeface="Arial"/>
              </a:rPr>
              <a:t>, ilk etapta büyük ölçekli müşterilere odaklanarak premium bir model benimseyebilir, uzun vadede maliyetleri düşürerek daha geniş bir kitleye ulaşabiliriz.</a:t>
            </a:r>
            <a:endParaRPr sz="21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b="1" lang="tr-TR" sz="2100">
                <a:latin typeface="Arial"/>
                <a:ea typeface="Arial"/>
                <a:cs typeface="Arial"/>
                <a:sym typeface="Arial"/>
              </a:rPr>
              <a:t>Satış ve dağıtım stratejisi</a:t>
            </a:r>
            <a:r>
              <a:rPr lang="tr-TR" sz="2100">
                <a:latin typeface="Arial"/>
                <a:ea typeface="Arial"/>
                <a:cs typeface="Arial"/>
                <a:sym typeface="Arial"/>
              </a:rPr>
              <a:t> kapsamında, doğrudan kurumsal müşterilerle görüşmeler yapılmalı, akıllı şehir ve sürdürülebilir enerji fuarlarına katılım sağlanmalıdır. </a:t>
            </a:r>
            <a:r>
              <a:rPr b="1" lang="tr-TR" sz="2100">
                <a:latin typeface="Arial"/>
                <a:ea typeface="Arial"/>
                <a:cs typeface="Arial"/>
                <a:sym typeface="Arial"/>
              </a:rPr>
              <a:t>Dijital pazarlama</a:t>
            </a:r>
            <a:r>
              <a:rPr lang="tr-TR" sz="2100">
                <a:latin typeface="Arial"/>
                <a:ea typeface="Arial"/>
                <a:cs typeface="Arial"/>
                <a:sym typeface="Arial"/>
              </a:rPr>
              <a:t> için LinkedIn, Google Ads ve SEO çalışmalarıyla görünürlük artırılmalı, sosyal medyada viral içerikler üretilmelidir. Ayrıca, </a:t>
            </a:r>
            <a:r>
              <a:rPr b="1" lang="tr-TR" sz="2100">
                <a:latin typeface="Arial"/>
                <a:ea typeface="Arial"/>
                <a:cs typeface="Arial"/>
                <a:sym typeface="Arial"/>
              </a:rPr>
              <a:t>demo alanları oluşturarak</a:t>
            </a:r>
            <a:r>
              <a:rPr lang="tr-TR" sz="2100">
                <a:latin typeface="Arial"/>
                <a:ea typeface="Arial"/>
                <a:cs typeface="Arial"/>
                <a:sym typeface="Arial"/>
              </a:rPr>
              <a:t> insanların sistemi deneyimlemesi sağlanmalı ve basın, influencer iş birlikleriyle farkındalık artırılmalıdır. Bu stratejiyle, projenin çevreci ve inovatif kimliğini en iyi şekilde tanıtarak doğru kitleye ulaşabiliriz.</a:t>
            </a:r>
            <a:endParaRPr sz="2100">
              <a:latin typeface="Arial"/>
              <a:ea typeface="Arial"/>
              <a:cs typeface="Arial"/>
              <a:sym typeface="Arial"/>
            </a:endParaRPr>
          </a:p>
          <a:p>
            <a:pPr indent="0" lvl="0" marL="0" rtl="0" algn="l">
              <a:lnSpc>
                <a:spcPct val="90000"/>
              </a:lnSpc>
              <a:spcBef>
                <a:spcPts val="120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tr-TR"/>
              <a:t>İş Modeli</a:t>
            </a:r>
            <a:endParaRPr/>
          </a:p>
        </p:txBody>
      </p:sp>
      <p:sp>
        <p:nvSpPr>
          <p:cNvPr id="117" name="Google Shape;117;p5"/>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15000"/>
              </a:lnSpc>
              <a:spcBef>
                <a:spcPts val="1200"/>
              </a:spcBef>
              <a:spcAft>
                <a:spcPts val="0"/>
              </a:spcAft>
              <a:buClr>
                <a:schemeClr val="dk1"/>
              </a:buClr>
              <a:buSzPct val="39285"/>
              <a:buFont typeface="Arial"/>
              <a:buNone/>
            </a:pPr>
            <a:r>
              <a:rPr lang="tr-TR"/>
              <a:t>Bu projede müşterilere ulaşmak için doğrudan satış, iş ortaklıkları, fuar katılımları ve dijital pazarlama stratejileri kullanılmalıdır. Belediyeler, alışveriş merkezleri, büyük iş merkezleri ve üniversiteler gibi yüksek yaya trafiğine sahip alanlara odaklanarak, projeyi sürdürülebilir enerji ve akıllı şehir teknolojisi olarak konumlandırmak gerekir. Doğrudan satış yoluyla büyük ölçekli müşterilerle birebir görüşmeler yaparak çözüm sunulabilirken, inşaat ve enerji firmalarıyla iş birlikleri kurarak satışlar artırılabilir. Ayrıca, LinkedIn ve Google Ads gibi platformlar üzerinden reklam kampanyaları yürütülerek hedef kitleye ulaşmak ve proje hakkında farkındalık yaratmak önemlidir.</a:t>
            </a:r>
            <a:endParaRPr/>
          </a:p>
          <a:p>
            <a:pPr indent="0" lvl="0" marL="0" rtl="0" algn="l">
              <a:lnSpc>
                <a:spcPct val="115000"/>
              </a:lnSpc>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339570ae31d_0_30"/>
          <p:cNvSpPr txBox="1"/>
          <p:nvPr>
            <p:ph idx="1" type="body"/>
          </p:nvPr>
        </p:nvSpPr>
        <p:spPr>
          <a:xfrm>
            <a:off x="838200" y="437675"/>
            <a:ext cx="10515600" cy="5739300"/>
          </a:xfrm>
          <a:prstGeom prst="rect">
            <a:avLst/>
          </a:prstGeom>
        </p:spPr>
        <p:txBody>
          <a:bodyPr anchorCtr="0" anchor="t" bIns="45700" lIns="91425" spcFirstLastPara="1" rIns="91425" wrap="square" tIns="45700">
            <a:normAutofit fontScale="92500" lnSpcReduction="20000"/>
          </a:bodyPr>
          <a:lstStyle/>
          <a:p>
            <a:pPr indent="0" lvl="0" marL="0" rtl="0" algn="l">
              <a:lnSpc>
                <a:spcPct val="115000"/>
              </a:lnSpc>
              <a:spcBef>
                <a:spcPts val="1200"/>
              </a:spcBef>
              <a:spcAft>
                <a:spcPts val="0"/>
              </a:spcAft>
              <a:buNone/>
            </a:pPr>
            <a:r>
              <a:rPr lang="tr-TR"/>
              <a:t>Gelir modeli olarak hem doğrudan satış hem de kiralama modeli uygulanabilir. Doğrudan satışta, parke taşlarının maliyeti 50 dolar olup, 150 ila 200 dolar arasında fiyatlandırılarak yüksek kar marjı elde edilebilir. Alternatif olarak, kiralama ve enerji paylaşımı modeli sayesinde müşterilerden aylık veya yıllık kira bedeli alınarak düzenli bir gelir akışı sağlanabilir. Bu model, özellikle belediyeler ve büyük ölçekli işletmeler için daha cazip olabilir. Ek olarak, üretilen enerjinin belirli bir kısmının satılması ile pasif gelir elde etmek de mümkündür.</a:t>
            </a:r>
            <a:endParaRPr/>
          </a:p>
          <a:p>
            <a:pPr indent="0" lvl="0" marL="0" rtl="0" algn="l">
              <a:lnSpc>
                <a:spcPct val="115000"/>
              </a:lnSpc>
              <a:spcBef>
                <a:spcPts val="1200"/>
              </a:spcBef>
              <a:spcAft>
                <a:spcPts val="1200"/>
              </a:spcAft>
              <a:buClr>
                <a:schemeClr val="dk1"/>
              </a:buClr>
              <a:buSzPct val="39285"/>
              <a:buFont typeface="Arial"/>
              <a:buNone/>
            </a:pPr>
            <a:r>
              <a:rPr lang="tr-TR"/>
              <a:t>Başa baş noktası hesaplandığında, sabit maliyetlerin 50.000 dolar olduğu varsayıldığında, satış başına 100 dolar kar ile bu maliyeti karşılamak için 500 adet parke taşı satılması yeterlidir. Ortalama bir projede 1000 adet parke taşı kullanıldığı düşünülürse, ilk büyük satıştan itibaren kârlılığa geçmek mümkün hale gelecektir. Doğru pazarlama ve satış stratejileri ile, proje ilk 6 ila 12 ay içinde başabaş noktasına ulaşabilir ve sürdürülebilir bir iş modeli oluşturabilir.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tr-TR"/>
              <a:t>Yol Haritası</a:t>
            </a:r>
            <a:endParaRPr/>
          </a:p>
        </p:txBody>
      </p:sp>
      <p:sp>
        <p:nvSpPr>
          <p:cNvPr id="128" name="Google Shape;128;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228600" rtl="0" algn="l">
              <a:lnSpc>
                <a:spcPct val="115000"/>
              </a:lnSpc>
              <a:spcBef>
                <a:spcPts val="1200"/>
              </a:spcBef>
              <a:spcAft>
                <a:spcPts val="0"/>
              </a:spcAft>
              <a:buNone/>
            </a:pPr>
            <a:r>
              <a:rPr lang="tr-TR" sz="2100">
                <a:latin typeface="Arial"/>
                <a:ea typeface="Arial"/>
                <a:cs typeface="Arial"/>
                <a:sym typeface="Arial"/>
              </a:rPr>
              <a:t>Bu girişim dört aşamada ilerleyecektir: </a:t>
            </a:r>
            <a:r>
              <a:rPr b="1" lang="tr-TR" sz="2100">
                <a:latin typeface="Arial"/>
                <a:ea typeface="Arial"/>
                <a:cs typeface="Arial"/>
                <a:sym typeface="Arial"/>
              </a:rPr>
              <a:t>Ar-Ge ve prototipleme (0-6 ay), test ve pilot uygulamalar (6-12 ay), pazarlama ve satış (12-24 ay) ve ölçeklendirme (24+ ay).</a:t>
            </a:r>
            <a:r>
              <a:rPr lang="tr-TR" sz="2100">
                <a:latin typeface="Arial"/>
                <a:ea typeface="Arial"/>
                <a:cs typeface="Arial"/>
                <a:sym typeface="Arial"/>
              </a:rPr>
              <a:t> İlk altı ayda prototip geliştirilip test edilecek, sonraki altı ayda belediyeler ve AVM’lerle pilot uygulamalar yapılarak geri bildirimler toplanacaktır. Birinci yılın sonunda pazarlama ve satış süreçleri hızlandırılarak büyük ölçekli müşterilere ulaşılacak, dijital pazarlama ve fuar katılımlarıyla marka bilinirliği artırılacaktır. </a:t>
            </a:r>
            <a:r>
              <a:rPr b="1" lang="tr-TR" sz="2100">
                <a:latin typeface="Arial"/>
                <a:ea typeface="Arial"/>
                <a:cs typeface="Arial"/>
                <a:sym typeface="Arial"/>
              </a:rPr>
              <a:t>İki yılın sonunda başa baş noktasına ulaşılması ve üçüncü yıldan itibaren ölçeklenebilir büyümeye geçilmesi hedeflenmektedir.</a:t>
            </a:r>
            <a:endParaRPr b="1" sz="2100">
              <a:latin typeface="Arial"/>
              <a:ea typeface="Arial"/>
              <a:cs typeface="Arial"/>
              <a:sym typeface="Arial"/>
            </a:endParaRPr>
          </a:p>
          <a:p>
            <a:pPr indent="0" lvl="0" marL="228600" rtl="0" algn="l">
              <a:lnSpc>
                <a:spcPct val="90000"/>
              </a:lnSpc>
              <a:spcBef>
                <a:spcPts val="12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tr-TR"/>
              <a:t>Sonuç ve Öneriler</a:t>
            </a:r>
            <a:endParaRPr/>
          </a:p>
        </p:txBody>
      </p:sp>
      <p:sp>
        <p:nvSpPr>
          <p:cNvPr id="134" name="Google Shape;134;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Clr>
                <a:schemeClr val="dk1"/>
              </a:buClr>
              <a:buSzPts val="1100"/>
              <a:buFont typeface="Arial"/>
              <a:buNone/>
            </a:pPr>
            <a:r>
              <a:rPr lang="tr-TR" sz="2000">
                <a:latin typeface="Arial"/>
                <a:ea typeface="Arial"/>
                <a:cs typeface="Arial"/>
                <a:sym typeface="Arial"/>
              </a:rPr>
              <a:t>Sonuç olarak, bu proje, yenilikçi ve sürdürülebilir bir enerji çözümü sunarak akıllı şehirlerin gelişimine katkı sağlayabilir. Doğru pazarlama stratejileri, etkili iş birlikleri ve güçlü bir prototip ile proje, özellikle çevre dostu çözümler arayan belediyeler, büyük işletmeler ve AVM’ler için cazip bir seçenek haline gelebilir. Başlangıçta, doğru müşteri segmentine odaklanarak gelir elde edilmesi mümkün olup, daha sonra ölçeklendirme ve genişleme aşamalarına geçilebilir.</a:t>
            </a:r>
            <a:endParaRPr sz="20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tr-TR" sz="2000">
                <a:latin typeface="Arial"/>
                <a:ea typeface="Arial"/>
                <a:cs typeface="Arial"/>
                <a:sym typeface="Arial"/>
              </a:rPr>
              <a:t>Projenin başarıya ulaşabilmesi için prototip aşamasındaki testler ve geri bildirimler çok önemlidir. Bu süreçte, potansiyel müşterilerle doğrudan iletişime geçmek ve onlardan alınan geri bildirimlerle ürünü sürekli iyileştirmek, pazarda güçlü bir yer edinmeye yardımcı olacaktır. Ayrıca, stratejik iş ortaklıkları ve yatırımcı desteği ile finansal kaynaklar artırılabilir, bu sayede projeyi daha hızlı ölçeklendirerek büyüme süreci hızlandırılabilir.</a:t>
            </a:r>
            <a:endParaRPr sz="2000">
              <a:latin typeface="Arial"/>
              <a:ea typeface="Arial"/>
              <a:cs typeface="Arial"/>
              <a:sym typeface="Arial"/>
            </a:endParaRPr>
          </a:p>
          <a:p>
            <a:pPr indent="-50800" lvl="0" marL="228600" rtl="0" algn="l">
              <a:lnSpc>
                <a:spcPct val="90000"/>
              </a:lnSpc>
              <a:spcBef>
                <a:spcPts val="12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eması">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2025-02-22T21:39:43Z</dcterms:created>
  <dc:creator>SENİHA EYLEM</dc:creator>
</cp:coreProperties>
</file>